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  <p:embeddedFont>
      <p:font typeface="Lato"/>
      <p:regular r:id="rId25"/>
    </p:embeddedFont>
    <p:embeddedFont>
      <p:font typeface="Lato"/>
      <p:regular r:id="rId26"/>
    </p:embeddedFont>
    <p:embeddedFont>
      <p:font typeface="Lato"/>
      <p:regular r:id="rId27"/>
    </p:embeddedFont>
    <p:embeddedFont>
      <p:font typeface="Lato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Relationship Id="rId27" Type="http://schemas.openxmlformats.org/officeDocument/2006/relationships/font" Target="fonts/font7.fntdata"/><Relationship Id="rId2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57212"/>
            <a:ext cx="66115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AI Agents Bootcamp 2025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061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Day 3 – Advanced Architectures &amp; Optimization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24206"/>
            <a:ext cx="75564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📍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UTM – Chișinău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49879"/>
            <a:ext cx="75564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25 June 2025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39246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400080"/>
            <a:ext cx="347663" cy="3476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70040" y="5375553"/>
            <a:ext cx="176748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 Braga Basil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03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Measure and Log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527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Track your system's performance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975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Log: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1787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Execution time per agent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209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Tool calls and responses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631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Memory updates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053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Failures or timeouts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723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Benchmarking helps you debug and optimize your MAS setup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599521" y="3625929"/>
            <a:ext cx="6244709" cy="2154555"/>
          </a:xfrm>
          <a:prstGeom prst="roundRect">
            <a:avLst>
              <a:gd name="adj" fmla="val 1579"/>
            </a:avLst>
          </a:prstGeom>
          <a:solidFill>
            <a:srgbClr val="E7E7E4"/>
          </a:solidFill>
          <a:ln/>
        </p:spPr>
      </p:sp>
      <p:sp>
        <p:nvSpPr>
          <p:cNvPr id="11" name="Shape 9"/>
          <p:cNvSpPr/>
          <p:nvPr/>
        </p:nvSpPr>
        <p:spPr>
          <a:xfrm>
            <a:off x="7588210" y="3625929"/>
            <a:ext cx="6267331" cy="2154555"/>
          </a:xfrm>
          <a:prstGeom prst="roundRect">
            <a:avLst>
              <a:gd name="adj" fmla="val 1579"/>
            </a:avLst>
          </a:prstGeom>
          <a:solidFill>
            <a:srgbClr val="E7E7E4"/>
          </a:solidFill>
          <a:ln/>
        </p:spPr>
      </p:sp>
      <p:sp>
        <p:nvSpPr>
          <p:cNvPr id="12" name="Text 10"/>
          <p:cNvSpPr/>
          <p:nvPr/>
        </p:nvSpPr>
        <p:spPr>
          <a:xfrm>
            <a:off x="7815024" y="3795951"/>
            <a:ext cx="581370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highlight>
                  <a:srgbClr val="E7E7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start = time.time()# Agent execution hereend = time.time()print("Execution Time:", end - start)    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16618"/>
            <a:ext cx="73427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Versioning Agent Knowledge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65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Why version memory?</a:t>
            </a:r>
            <a:endParaRPr lang="en-US" sz="2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260050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44253" y="3390424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Compare reasoning across sessions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9400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4253" y="4524375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Store and reload knowledge as JSON, SQLite, or Chroma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27953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644253" y="5658326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Detect changes in agent behavior over time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793790" y="63500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Best practice: save a snapshot of agent memory after each major task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16618"/>
            <a:ext cx="67964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Day 3 Hands-On Challenge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6555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Your task: build a smarter multi-agent system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268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Requirements: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9631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At least 3 agents with defined roles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40531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 RAG for document knowledge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8475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Each agent should use at least one tool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2897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Enable memory and export it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7319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Log decisions and version trace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34996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Bonus: deploy your system with Gradio + ngrok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8420"/>
            <a:ext cx="57109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Debugging Smart MAS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52512"/>
            <a:ext cx="6244709" cy="337351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9014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 something breaks, ask: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21" y="34684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What did the agent know at each step?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39106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Was memory updated as expected?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43528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Did the tool call return anything?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47950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Was the prompt too long?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53619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Good logs = better debugging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59289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Add intermediate prints and memory dumps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22934"/>
            <a:ext cx="66965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Wrap-Up and What's Next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718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551438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545574"/>
            <a:ext cx="3421499" cy="1096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You learned: memory design, RAG setup, tool integration, performance optimization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4718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5320963" y="551438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5973008" y="5545574"/>
            <a:ext cx="3421499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You built: agents that remember, reason, and act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4718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9763065" y="551438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0415111" y="5545574"/>
            <a:ext cx="3421499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You tracked: logs, tools, and agent versions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05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Today's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129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4" name="Text 2"/>
          <p:cNvSpPr/>
          <p:nvPr/>
        </p:nvSpPr>
        <p:spPr>
          <a:xfrm>
            <a:off x="878860" y="25554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586633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Deepen understanding of agent memory and knowledge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347686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7" name="Text 5"/>
          <p:cNvSpPr/>
          <p:nvPr/>
        </p:nvSpPr>
        <p:spPr>
          <a:xfrm>
            <a:off x="878860" y="351936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1530906" y="3550563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advanced Retrieval-Augmented Generation (RAG)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0" name="Text 8"/>
          <p:cNvSpPr/>
          <p:nvPr/>
        </p:nvSpPr>
        <p:spPr>
          <a:xfrm>
            <a:off x="878860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530906" y="4514493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Add tools to agents (API, browser, code execution)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4047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3" name="Text 11"/>
          <p:cNvSpPr/>
          <p:nvPr/>
        </p:nvSpPr>
        <p:spPr>
          <a:xfrm>
            <a:off x="878860" y="544722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530906" y="5478423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Optimize performance using Ray, batching, and model choice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63686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6" name="Text 14"/>
          <p:cNvSpPr/>
          <p:nvPr/>
        </p:nvSpPr>
        <p:spPr>
          <a:xfrm>
            <a:off x="878860" y="64111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5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530906" y="6442353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Build version-controlled, task-solving agent teams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11267"/>
            <a:ext cx="3888343" cy="451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What is Agent Memory?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77954" y="1409462"/>
            <a:ext cx="6361033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Agent memory = what the agent remembers and uses to make decisions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954" y="1803202"/>
            <a:ext cx="361236" cy="36123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7954" y="2345055"/>
            <a:ext cx="1806178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Short-term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77954" y="2715220"/>
            <a:ext cx="6361033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Active during the current task</a:t>
            </a:r>
            <a:endParaRPr lang="en-US" sz="11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54" y="3307675"/>
            <a:ext cx="361236" cy="36123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77954" y="3849529"/>
            <a:ext cx="1806178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Long-term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777954" y="4219694"/>
            <a:ext cx="6361033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Persistent across sessions</a:t>
            </a:r>
            <a:endParaRPr lang="en-US" sz="11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54" y="4812149"/>
            <a:ext cx="361236" cy="36123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7954" y="5354002"/>
            <a:ext cx="1806178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Shared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777954" y="5724168"/>
            <a:ext cx="6361033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Accessible to multiple agents</a:t>
            </a:r>
            <a:endParaRPr lang="en-US" sz="11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54" y="6316623"/>
            <a:ext cx="361236" cy="36123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77954" y="6858476"/>
            <a:ext cx="1806178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Specialized</a:t>
            </a:r>
            <a:endParaRPr lang="en-US" sz="1400" dirty="0"/>
          </a:p>
        </p:txBody>
      </p:sp>
      <p:sp>
        <p:nvSpPr>
          <p:cNvPr id="15" name="Text 9"/>
          <p:cNvSpPr/>
          <p:nvPr/>
        </p:nvSpPr>
        <p:spPr>
          <a:xfrm>
            <a:off x="777954" y="7228642"/>
            <a:ext cx="6361033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Unique to each role</a:t>
            </a:r>
            <a:endParaRPr lang="en-US" sz="11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9033" y="1441966"/>
            <a:ext cx="6361033" cy="343638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499033" y="5040868"/>
            <a:ext cx="6361033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CrewAI supports memory via SQLite and Chroma by default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0645"/>
            <a:ext cx="67306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Adding Memory in CrewAI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036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 memory=True in your agent config.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706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LLM: any Ollama-supported SLM (phi3, deepseek, etc.)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376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Trace agent reasoning with logging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045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Memory is persistent — inspect and reuse it in future tasks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599521" y="2654737"/>
            <a:ext cx="6244709" cy="3969067"/>
          </a:xfrm>
          <a:prstGeom prst="roundRect">
            <a:avLst>
              <a:gd name="adj" fmla="val 857"/>
            </a:avLst>
          </a:prstGeom>
          <a:solidFill>
            <a:srgbClr val="E7E7E4"/>
          </a:solidFill>
          <a:ln/>
        </p:spPr>
      </p:sp>
      <p:sp>
        <p:nvSpPr>
          <p:cNvPr id="8" name="Shape 6"/>
          <p:cNvSpPr/>
          <p:nvPr/>
        </p:nvSpPr>
        <p:spPr>
          <a:xfrm>
            <a:off x="7588210" y="2654737"/>
            <a:ext cx="6267331" cy="3969067"/>
          </a:xfrm>
          <a:prstGeom prst="roundRect">
            <a:avLst>
              <a:gd name="adj" fmla="val 857"/>
            </a:avLst>
          </a:prstGeom>
          <a:solidFill>
            <a:srgbClr val="E7E7E4"/>
          </a:solidFill>
          <a:ln/>
        </p:spPr>
      </p:sp>
      <p:sp>
        <p:nvSpPr>
          <p:cNvPr id="9" name="Text 7"/>
          <p:cNvSpPr/>
          <p:nvPr/>
        </p:nvSpPr>
        <p:spPr>
          <a:xfrm>
            <a:off x="7815024" y="2824758"/>
            <a:ext cx="5813703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highlight>
                  <a:srgbClr val="E7E7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agent = Agent(  role="Researcher",  goal="Summarize key ideas",  memory=True,  llm="ollama/deepseek")crew = Crew(agents=[agent], tasks=[...])crew.kickoff()    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9849"/>
            <a:ext cx="61135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What is Advanced RAG?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987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RAG = Retrieval-Augmented Generation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3168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It combines LLMs with embedding-based document search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Use cases: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7143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Let agents cite and pull from documents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1565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 multi-source retrieval (docs, APIs, web)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59879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Inject role-specific or real-time knowledge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2168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Popular tools: ChromaDB, FAISS, LangChain retrievers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0204"/>
            <a:ext cx="79926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RAG Integration in Frameworks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84296"/>
            <a:ext cx="6244709" cy="337351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99521" y="19842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7684591" y="202680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8336637" y="2057995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CrewAI: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plug in a retriever agent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599521" y="29482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7684591" y="299073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8336637" y="3021925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LangChain: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use tools + memory graph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599521" y="391215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7684591" y="395466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8336637" y="3985855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Autogen: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inject RAG context manually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599521" y="487608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4" name="Text 11"/>
          <p:cNvSpPr/>
          <p:nvPr/>
        </p:nvSpPr>
        <p:spPr>
          <a:xfrm>
            <a:off x="7684591" y="491859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8336637" y="4949785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LangGraph: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use RAG nodes in a persistent workflow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599521" y="5641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Watch out for: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7599521" y="62226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Token limit overflows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599521" y="66648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Embedding mismatch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599521" y="71070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Stale document caches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9828" y="592574"/>
            <a:ext cx="4947285" cy="437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Agent Tools: Give Agents Hands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6239828" y="1239560"/>
            <a:ext cx="7637145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Agents can use tools to take real action</a:t>
            </a:r>
            <a:endParaRPr lang="en-US" sz="11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828" y="1620798"/>
            <a:ext cx="349806" cy="34980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39828" y="2145506"/>
            <a:ext cx="1749028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API Caller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6239828" y="2448044"/>
            <a:ext cx="7637145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Interact with external systems</a:t>
            </a:r>
            <a:endParaRPr lang="en-US" sz="11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828" y="3021687"/>
            <a:ext cx="349806" cy="34980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39828" y="3546396"/>
            <a:ext cx="1749028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Browser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6239828" y="3848933"/>
            <a:ext cx="7637145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Fetch information from the web</a:t>
            </a:r>
            <a:endParaRPr lang="en-US" sz="11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828" y="4422577"/>
            <a:ext cx="349806" cy="34980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239828" y="4947285"/>
            <a:ext cx="1749028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Code Executor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6239828" y="5249823"/>
            <a:ext cx="7637145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Run Python or shell scripts</a:t>
            </a:r>
            <a:endParaRPr lang="en-US" sz="11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9828" y="5823466"/>
            <a:ext cx="349806" cy="34980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239828" y="6348174"/>
            <a:ext cx="1749028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File Tools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6239828" y="6650712"/>
            <a:ext cx="7637145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Read/write and summarize data</a:t>
            </a:r>
            <a:endParaRPr lang="en-US" sz="1100" dirty="0"/>
          </a:p>
        </p:txBody>
      </p:sp>
      <p:sp>
        <p:nvSpPr>
          <p:cNvPr id="17" name="Text 10"/>
          <p:cNvSpPr/>
          <p:nvPr/>
        </p:nvSpPr>
        <p:spPr>
          <a:xfrm>
            <a:off x="6239828" y="7031950"/>
            <a:ext cx="7637145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Tools are defined in your agent setup and invoked during task flow</a:t>
            </a:r>
            <a:endParaRPr lang="en-US" sz="1100" dirty="0"/>
          </a:p>
        </p:txBody>
      </p:sp>
      <p:sp>
        <p:nvSpPr>
          <p:cNvPr id="18" name="Text 11"/>
          <p:cNvSpPr/>
          <p:nvPr/>
        </p:nvSpPr>
        <p:spPr>
          <a:xfrm>
            <a:off x="6239828" y="7413188"/>
            <a:ext cx="7637145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Example: agent = Agent(..., tools=[api_tool, browser_tool])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2701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Tool Execution Flow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57005"/>
            <a:ext cx="4347567" cy="8618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09174" y="283428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Agent plans next step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1009174" y="3300055"/>
            <a:ext cx="3916799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agent evaluates the current state and determines what action to take next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1757005"/>
            <a:ext cx="4347567" cy="86189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56741" y="283428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Decides to use a tool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5356741" y="3300055"/>
            <a:ext cx="3916799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Based on the task requirements, the agent selects an appropriate tool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1757005"/>
            <a:ext cx="4347567" cy="86189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04308" y="283428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Sends input to tool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9704308" y="3300055"/>
            <a:ext cx="3916799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agent formats and provides the necessary input parameters</a:t>
            </a:r>
            <a:endParaRPr lang="en-US" sz="16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205049"/>
            <a:ext cx="4347567" cy="86189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09174" y="5282327"/>
            <a:ext cx="3916799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Receives output and updates memory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1009174" y="6084689"/>
            <a:ext cx="3916799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Tool results are processed and stored in the agent's memory</a:t>
            </a:r>
            <a:endParaRPr lang="en-US" sz="16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205049"/>
            <a:ext cx="4347567" cy="86189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356741" y="5282327"/>
            <a:ext cx="3916799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Continues reasoning or switches task</a:t>
            </a:r>
            <a:endParaRPr lang="en-US" sz="2100" dirty="0"/>
          </a:p>
        </p:txBody>
      </p:sp>
      <p:sp>
        <p:nvSpPr>
          <p:cNvPr id="17" name="Text 10"/>
          <p:cNvSpPr/>
          <p:nvPr/>
        </p:nvSpPr>
        <p:spPr>
          <a:xfrm>
            <a:off x="5356741" y="6084689"/>
            <a:ext cx="3916799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Based on the tool output, the agent decides on the next course of action</a:t>
            </a:r>
            <a:endParaRPr lang="en-US" sz="1650" dirty="0"/>
          </a:p>
        </p:txBody>
      </p:sp>
      <p:sp>
        <p:nvSpPr>
          <p:cNvPr id="18" name="Text 11"/>
          <p:cNvSpPr/>
          <p:nvPr/>
        </p:nvSpPr>
        <p:spPr>
          <a:xfrm>
            <a:off x="793790" y="7232094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Tool results can be logged, reused, or passed between agents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2438"/>
            <a:ext cx="62262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Optimizing Performance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16530"/>
            <a:ext cx="6244709" cy="337351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66545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Small Language Models (SLMs) are efficient, but we can do better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599521" y="364640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6" name="Text 3"/>
          <p:cNvSpPr/>
          <p:nvPr/>
        </p:nvSpPr>
        <p:spPr>
          <a:xfrm>
            <a:off x="7684591" y="368891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8336637" y="3724275"/>
            <a:ext cx="31739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Performance techniques: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8336637" y="4305419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Ray for parallel agent execution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336637" y="4747617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Ollama batching for faster local inference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336637" y="5189815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 smaller models when possible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336637" y="5632013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Reduce prompt size and reuse shared memory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62500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Always balance cost, speed, and accuracy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2025-06-20T11:02:25Z</dcterms:created>
  <dcterms:modified xsi:type="dcterms:W3CDTF">2025-06-20T11:02:25Z</dcterms:modified>
</cp:coreProperties>
</file>